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0" r:id="rId4"/>
    <p:sldId id="307" r:id="rId5"/>
    <p:sldId id="280" r:id="rId6"/>
    <p:sldId id="282" r:id="rId7"/>
    <p:sldId id="262" r:id="rId8"/>
    <p:sldId id="308" r:id="rId9"/>
    <p:sldId id="310" r:id="rId10"/>
    <p:sldId id="313" r:id="rId11"/>
    <p:sldId id="309" r:id="rId12"/>
    <p:sldId id="311" r:id="rId13"/>
    <p:sldId id="312" r:id="rId14"/>
    <p:sldId id="314" r:id="rId15"/>
  </p:sldIdLst>
  <p:sldSz cx="9144000" cy="6858000" type="screen4x3"/>
  <p:notesSz cx="6858000" cy="9144000"/>
  <p:defaultTextStyle>
    <a:defPPr>
      <a:defRPr lang="en-US"/>
    </a:defPPr>
    <a:lvl1pPr algn="ctr" rtl="0" fontAlgn="base">
      <a:spcBef>
        <a:spcPct val="0"/>
      </a:spcBef>
      <a:spcAft>
        <a:spcPct val="0"/>
      </a:spcAft>
      <a:defRPr sz="28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B92D14"/>
    <a:srgbClr val="35759D"/>
    <a:srgbClr val="35B19D"/>
    <a:srgbClr val="000000"/>
    <a:srgbClr val="E8E8E8"/>
    <a:srgbClr val="7BA5F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596" autoAdjust="0"/>
  </p:normalViewPr>
  <p:slideViewPr>
    <p:cSldViewPr>
      <p:cViewPr varScale="1">
        <p:scale>
          <a:sx n="67" d="100"/>
          <a:sy n="67" d="100"/>
        </p:scale>
        <p:origin x="556" y="3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BBB88FB-2C15-4978-9104-C390B0AF441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a:extLst>
              <a:ext uri="{FF2B5EF4-FFF2-40B4-BE49-F238E27FC236}">
                <a16:creationId xmlns:a16="http://schemas.microsoft.com/office/drawing/2014/main" id="{1C454B75-9851-49E4-9344-C66640E3B05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a:extLst>
              <a:ext uri="{FF2B5EF4-FFF2-40B4-BE49-F238E27FC236}">
                <a16:creationId xmlns:a16="http://schemas.microsoft.com/office/drawing/2014/main" id="{57B01677-BD47-477D-998F-A1BF1BA6354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8E1A8079-251E-4DD1-922B-E46E38628F6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26" name="Rectangle 6">
            <a:extLst>
              <a:ext uri="{FF2B5EF4-FFF2-40B4-BE49-F238E27FC236}">
                <a16:creationId xmlns:a16="http://schemas.microsoft.com/office/drawing/2014/main" id="{6ED2B164-A192-4611-93AC-6C2BDC87ED1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a:extLst>
              <a:ext uri="{FF2B5EF4-FFF2-40B4-BE49-F238E27FC236}">
                <a16:creationId xmlns:a16="http://schemas.microsoft.com/office/drawing/2014/main" id="{6E8716B7-5C51-464C-9344-E3EC7D42AB1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E5A8E65-4000-4BC3-84A6-3756D2AAF88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8AED6E-28C6-4140-A2F6-83AB2DA85B5A}"/>
              </a:ext>
            </a:extLst>
          </p:cNvPr>
          <p:cNvSpPr>
            <a:spLocks noGrp="1" noChangeArrowheads="1"/>
          </p:cNvSpPr>
          <p:nvPr>
            <p:ph type="sldNum" sz="quarter" idx="5"/>
          </p:nvPr>
        </p:nvSpPr>
        <p:spPr>
          <a:ln/>
        </p:spPr>
        <p:txBody>
          <a:bodyPr/>
          <a:lstStyle/>
          <a:p>
            <a:fld id="{EE0B43F2-F97B-419C-98C3-600AC0912BB2}" type="slidenum">
              <a:rPr lang="en-US" altLang="en-US"/>
              <a:pPr/>
              <a:t>1</a:t>
            </a:fld>
            <a:endParaRPr lang="en-US" altLang="en-US"/>
          </a:p>
        </p:txBody>
      </p:sp>
      <p:sp>
        <p:nvSpPr>
          <p:cNvPr id="107522" name="Rectangle 2">
            <a:extLst>
              <a:ext uri="{FF2B5EF4-FFF2-40B4-BE49-F238E27FC236}">
                <a16:creationId xmlns:a16="http://schemas.microsoft.com/office/drawing/2014/main" id="{DA749AB5-AE84-489E-8751-F09BA340872B}"/>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3490123A-E928-438B-B2AE-00BF5692EE82}"/>
              </a:ext>
            </a:extLst>
          </p:cNvPr>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A8AABF-6289-4ED4-807A-F2B6E5DD5446}"/>
              </a:ext>
            </a:extLst>
          </p:cNvPr>
          <p:cNvSpPr>
            <a:spLocks noGrp="1" noChangeArrowheads="1"/>
          </p:cNvSpPr>
          <p:nvPr>
            <p:ph type="sldNum" sz="quarter" idx="5"/>
          </p:nvPr>
        </p:nvSpPr>
        <p:spPr>
          <a:ln/>
        </p:spPr>
        <p:txBody>
          <a:bodyPr/>
          <a:lstStyle/>
          <a:p>
            <a:fld id="{40958592-BC04-4ADD-BA3D-622FDC7298B1}" type="slidenum">
              <a:rPr lang="en-US" altLang="en-US"/>
              <a:pPr/>
              <a:t>2</a:t>
            </a:fld>
            <a:endParaRPr lang="en-US" altLang="en-US"/>
          </a:p>
        </p:txBody>
      </p:sp>
      <p:sp>
        <p:nvSpPr>
          <p:cNvPr id="112642" name="Rectangle 2">
            <a:extLst>
              <a:ext uri="{FF2B5EF4-FFF2-40B4-BE49-F238E27FC236}">
                <a16:creationId xmlns:a16="http://schemas.microsoft.com/office/drawing/2014/main" id="{82327CF9-22E5-49F5-B4BC-068BF47BC8F4}"/>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30702757-4C82-42E8-ABC9-E6172067C457}"/>
              </a:ext>
            </a:extLst>
          </p:cNvPr>
          <p:cNvSpPr>
            <a:spLocks noGrp="1" noChangeArrowheads="1"/>
          </p:cNvSpPr>
          <p:nvPr>
            <p:ph type="body" idx="1"/>
          </p:nvPr>
        </p:nvSpPr>
        <p:spPr/>
        <p:txBody>
          <a:bodyPr/>
          <a:lstStyle/>
          <a:p>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EDFBB4-9836-4733-838F-06A4D01880C3}"/>
              </a:ext>
            </a:extLst>
          </p:cNvPr>
          <p:cNvSpPr>
            <a:spLocks noGrp="1" noChangeArrowheads="1"/>
          </p:cNvSpPr>
          <p:nvPr>
            <p:ph type="sldNum" sz="quarter" idx="5"/>
          </p:nvPr>
        </p:nvSpPr>
        <p:spPr>
          <a:ln/>
        </p:spPr>
        <p:txBody>
          <a:bodyPr/>
          <a:lstStyle/>
          <a:p>
            <a:fld id="{C0161662-54F4-4EA6-AEA0-24AFF0F1DD3E}" type="slidenum">
              <a:rPr lang="en-US" altLang="en-US"/>
              <a:pPr/>
              <a:t>3</a:t>
            </a:fld>
            <a:endParaRPr lang="en-US" altLang="en-US"/>
          </a:p>
        </p:txBody>
      </p:sp>
      <p:sp>
        <p:nvSpPr>
          <p:cNvPr id="82946" name="Rectangle 2">
            <a:extLst>
              <a:ext uri="{FF2B5EF4-FFF2-40B4-BE49-F238E27FC236}">
                <a16:creationId xmlns:a16="http://schemas.microsoft.com/office/drawing/2014/main" id="{E0D580AF-19E5-44D1-9007-A147A18F92CF}"/>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E0C5185C-D172-45A3-A64B-DC23EA1F520E}"/>
              </a:ext>
            </a:extLst>
          </p:cNvPr>
          <p:cNvSpPr>
            <a:spLocks noGrp="1" noChangeArrowheads="1"/>
          </p:cNvSpPr>
          <p:nvPr>
            <p:ph type="body" idx="1"/>
          </p:nvPr>
        </p:nvSpPr>
        <p:spPr/>
        <p:txBody>
          <a:bodyPr/>
          <a:lstStyle/>
          <a:p>
            <a:endParaRPr lang="ru-R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A770B-3279-45D7-86ED-686431A7FA71}"/>
              </a:ext>
            </a:extLst>
          </p:cNvPr>
          <p:cNvSpPr>
            <a:spLocks noGrp="1" noChangeArrowheads="1"/>
          </p:cNvSpPr>
          <p:nvPr>
            <p:ph type="sldNum" sz="quarter" idx="5"/>
          </p:nvPr>
        </p:nvSpPr>
        <p:spPr>
          <a:ln/>
        </p:spPr>
        <p:txBody>
          <a:bodyPr/>
          <a:lstStyle/>
          <a:p>
            <a:fld id="{AEEBBD1A-EECB-40E1-87B8-F39A155B521F}" type="slidenum">
              <a:rPr lang="en-US" altLang="en-US"/>
              <a:pPr/>
              <a:t>5</a:t>
            </a:fld>
            <a:endParaRPr lang="en-US" altLang="en-US"/>
          </a:p>
        </p:txBody>
      </p:sp>
      <p:sp>
        <p:nvSpPr>
          <p:cNvPr id="108546" name="Rectangle 2">
            <a:extLst>
              <a:ext uri="{FF2B5EF4-FFF2-40B4-BE49-F238E27FC236}">
                <a16:creationId xmlns:a16="http://schemas.microsoft.com/office/drawing/2014/main" id="{43AC12FD-3B91-4472-9DEE-C045DAA98D49}"/>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3AE8B6F8-C2BB-4676-8D29-20B24B6DE3C5}"/>
              </a:ext>
            </a:extLst>
          </p:cNvPr>
          <p:cNvSpPr>
            <a:spLocks noGrp="1" noChangeArrowheads="1"/>
          </p:cNvSpPr>
          <p:nvPr>
            <p:ph type="body" idx="1"/>
          </p:nvPr>
        </p:nvSpPr>
        <p:spPr/>
        <p:txBody>
          <a:bodyPr/>
          <a:lstStyle/>
          <a:p>
            <a:endParaRPr lang="ru-R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EB9B69-D4F4-4190-8266-296833255821}"/>
              </a:ext>
            </a:extLst>
          </p:cNvPr>
          <p:cNvSpPr>
            <a:spLocks noGrp="1" noChangeArrowheads="1"/>
          </p:cNvSpPr>
          <p:nvPr>
            <p:ph type="sldNum" sz="quarter" idx="5"/>
          </p:nvPr>
        </p:nvSpPr>
        <p:spPr>
          <a:ln/>
        </p:spPr>
        <p:txBody>
          <a:bodyPr/>
          <a:lstStyle/>
          <a:p>
            <a:fld id="{976F53C6-BA50-4B5D-A857-410D5B26190D}" type="slidenum">
              <a:rPr lang="en-US" altLang="en-US"/>
              <a:pPr/>
              <a:t>6</a:t>
            </a:fld>
            <a:endParaRPr lang="en-US" altLang="en-US"/>
          </a:p>
        </p:txBody>
      </p:sp>
      <p:sp>
        <p:nvSpPr>
          <p:cNvPr id="113666" name="Rectangle 2">
            <a:extLst>
              <a:ext uri="{FF2B5EF4-FFF2-40B4-BE49-F238E27FC236}">
                <a16:creationId xmlns:a16="http://schemas.microsoft.com/office/drawing/2014/main" id="{4134E4F4-E5A2-4DF4-B789-5A48FE89B046}"/>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102FCFC6-82CC-4BAF-86D2-A0AFE8BE7E76}"/>
              </a:ext>
            </a:extLst>
          </p:cNvPr>
          <p:cNvSpPr>
            <a:spLocks noGrp="1" noChangeArrowheads="1"/>
          </p:cNvSpPr>
          <p:nvPr>
            <p:ph type="body" idx="1"/>
          </p:nvPr>
        </p:nvSpPr>
        <p:spPr/>
        <p:txBody>
          <a:bodyPr/>
          <a:lstStyle/>
          <a:p>
            <a:endParaRPr lang="ru-R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D741AC-8CA4-4575-B544-AD97D76C94F8}"/>
              </a:ext>
            </a:extLst>
          </p:cNvPr>
          <p:cNvSpPr>
            <a:spLocks noGrp="1" noChangeArrowheads="1"/>
          </p:cNvSpPr>
          <p:nvPr>
            <p:ph type="sldNum" sz="quarter" idx="5"/>
          </p:nvPr>
        </p:nvSpPr>
        <p:spPr>
          <a:ln/>
        </p:spPr>
        <p:txBody>
          <a:bodyPr/>
          <a:lstStyle/>
          <a:p>
            <a:fld id="{190EF48C-495F-4A00-BEA1-7D43BFA9F9A6}" type="slidenum">
              <a:rPr lang="en-US" altLang="en-US"/>
              <a:pPr/>
              <a:t>7</a:t>
            </a:fld>
            <a:endParaRPr lang="en-US" altLang="en-US"/>
          </a:p>
        </p:txBody>
      </p:sp>
      <p:sp>
        <p:nvSpPr>
          <p:cNvPr id="109570" name="Rectangle 2">
            <a:extLst>
              <a:ext uri="{FF2B5EF4-FFF2-40B4-BE49-F238E27FC236}">
                <a16:creationId xmlns:a16="http://schemas.microsoft.com/office/drawing/2014/main" id="{B966FCE9-16A9-4567-8270-A02D7FC35D6C}"/>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F8339E5E-D543-45BF-9D04-3B972984FABE}"/>
              </a:ext>
            </a:extLst>
          </p:cNvPr>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247EE50-984B-4ADE-9E15-FA96E38849AE}"/>
              </a:ext>
            </a:extLst>
          </p:cNvPr>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83B4FAFC-DE1A-4916-B84D-BD2977839447}"/>
              </a:ext>
            </a:extLst>
          </p:cNvPr>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A253-E1BF-4FF9-9187-38F7253335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FAE5EA-6DF5-4073-91B3-16A2D9E819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769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0F78DC-90E9-4CD6-810D-88751AC2CA69}"/>
              </a:ext>
            </a:extLst>
          </p:cNvPr>
          <p:cNvSpPr>
            <a:spLocks noGrp="1"/>
          </p:cNvSpPr>
          <p:nvPr>
            <p:ph type="title" orient="vert"/>
          </p:nvPr>
        </p:nvSpPr>
        <p:spPr>
          <a:xfrm>
            <a:off x="6400800" y="1417638"/>
            <a:ext cx="1828800" cy="52117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6B8DB7-DB7F-40A2-A1F1-F6D8985C3D4B}"/>
              </a:ext>
            </a:extLst>
          </p:cNvPr>
          <p:cNvSpPr>
            <a:spLocks noGrp="1"/>
          </p:cNvSpPr>
          <p:nvPr>
            <p:ph type="body" orient="vert" idx="1"/>
          </p:nvPr>
        </p:nvSpPr>
        <p:spPr>
          <a:xfrm>
            <a:off x="914400" y="1417638"/>
            <a:ext cx="5334000" cy="5211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4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47ED43-3AA3-4920-A437-5487CC0EEF04}"/>
              </a:ext>
            </a:extLst>
          </p:cNvPr>
          <p:cNvSpPr>
            <a:spLocks noGrp="1"/>
          </p:cNvSpPr>
          <p:nvPr>
            <p:ph/>
          </p:nvPr>
        </p:nvSpPr>
        <p:spPr>
          <a:xfrm>
            <a:off x="914400" y="1417638"/>
            <a:ext cx="7315200" cy="521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465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7ACA-D8D8-457B-BB39-EC6231004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5C55A8-2C5E-441B-89D1-A2D02BB754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6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4F21-6FC2-42F7-9CB6-80024B87734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0D667-8F6C-49AF-A91B-69925B48778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75795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7447-AC33-469F-B7E2-6D7B4F530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9D14A3-4BD8-4A3C-8955-BD89C76FA1C2}"/>
              </a:ext>
            </a:extLst>
          </p:cNvPr>
          <p:cNvSpPr>
            <a:spLocks noGrp="1"/>
          </p:cNvSpPr>
          <p:nvPr>
            <p:ph sz="half" idx="1"/>
          </p:nvPr>
        </p:nvSpPr>
        <p:spPr>
          <a:xfrm>
            <a:off x="914400" y="2438400"/>
            <a:ext cx="35814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2398E6-28AC-41F2-9D12-5B3A1D4D3C7C}"/>
              </a:ext>
            </a:extLst>
          </p:cNvPr>
          <p:cNvSpPr>
            <a:spLocks noGrp="1"/>
          </p:cNvSpPr>
          <p:nvPr>
            <p:ph sz="half" idx="2"/>
          </p:nvPr>
        </p:nvSpPr>
        <p:spPr>
          <a:xfrm>
            <a:off x="4648200" y="2438400"/>
            <a:ext cx="35814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19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6DE42-B4F0-4152-A91D-6BC9A87B428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BC0EE6-4BBD-457C-A085-4BB1D166E51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C833E7-8F98-4EE4-8F99-66CAF21AD4F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0D5CEE-055C-45D2-AA6A-022F165498E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E24F0-980E-432B-ACB0-37EE03C9D3A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80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1F12-63F1-4E54-9BD2-D7A7277E90A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380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53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B9AC-92AC-452E-891A-93C8604375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A7AC4F-99EA-4C91-B3A3-6825DA8CA7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9E5A95-5ACF-4BF6-A9F5-41360C3F87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7701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C84B-F72F-4772-B8FA-54B798CA308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28C5FA-FED9-4B12-8B3E-5FAFC8679F9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4515457-B442-47FA-92E6-64CECEE76B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45167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BFBD5AC-4F4E-48BB-B2C7-6CEE992AB331}"/>
              </a:ext>
            </a:extLst>
          </p:cNvPr>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034EF9C-ADA6-4FF7-9897-3E901D555EA7}"/>
              </a:ext>
            </a:extLst>
          </p:cNvPr>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7Ty4DZpZBCo?feature=oembed" TargetMode="External"/><Relationship Id="rId5" Type="http://schemas.openxmlformats.org/officeDocument/2006/relationships/image" Target="../media/image9.jpeg"/><Relationship Id="rId4" Type="http://schemas.openxmlformats.org/officeDocument/2006/relationships/image" Target="../media/image8.jfif"/></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fi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A923B4B-6882-4FD5-8CD9-C7CA2EE43A3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54901" b="-2"/>
          <a:stretch/>
        </p:blipFill>
        <p:spPr bwMode="auto">
          <a:xfrm rot="5400000">
            <a:off x="826827" y="-1128587"/>
            <a:ext cx="2907795" cy="4835780"/>
          </a:xfrm>
          <a:prstGeom prst="rect">
            <a:avLst/>
          </a:prstGeom>
          <a:noFill/>
          <a:effectLst>
            <a:softEdge rad="533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pic>
      <p:pic>
        <p:nvPicPr>
          <p:cNvPr id="2" name="Picture 1">
            <a:extLst>
              <a:ext uri="{FF2B5EF4-FFF2-40B4-BE49-F238E27FC236}">
                <a16:creationId xmlns:a16="http://schemas.microsoft.com/office/drawing/2014/main" id="{33BF0C10-9C8C-4FC6-B959-0AD608D09C28}"/>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5381" r="9108"/>
          <a:stretch/>
        </p:blipFill>
        <p:spPr>
          <a:xfrm>
            <a:off x="0" y="2907796"/>
            <a:ext cx="5049493" cy="4022158"/>
          </a:xfrm>
          <a:prstGeom prst="rect">
            <a:avLst/>
          </a:prstGeom>
          <a:effectLst>
            <a:softEdge rad="533400"/>
          </a:effectLst>
        </p:spPr>
      </p:pic>
      <p:pic>
        <p:nvPicPr>
          <p:cNvPr id="2058" name="Picture 191">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3" name="Rectangle 5">
            <a:extLst>
              <a:ext uri="{FF2B5EF4-FFF2-40B4-BE49-F238E27FC236}">
                <a16:creationId xmlns:a16="http://schemas.microsoft.com/office/drawing/2014/main" id="{6A9267FE-CD42-4FFC-BB1A-1FD7708EF29C}"/>
              </a:ext>
            </a:extLst>
          </p:cNvPr>
          <p:cNvSpPr>
            <a:spLocks noGrp="1" noChangeArrowheads="1"/>
          </p:cNvSpPr>
          <p:nvPr>
            <p:ph type="ctrTitle"/>
          </p:nvPr>
        </p:nvSpPr>
        <p:spPr>
          <a:xfrm>
            <a:off x="4939411" y="4267831"/>
            <a:ext cx="3615101" cy="1635639"/>
          </a:xfrm>
          <a:extLst>
            <a:ext uri="{AF507438-7753-43E0-B8FC-AC1667EBCBE1}">
              <a14:hiddenEffects xmlns:a14="http://schemas.microsoft.com/office/drawing/2010/main">
                <a:effectLst>
                  <a:outerShdw dist="12700" algn="ctr" rotWithShape="0">
                    <a:schemeClr val="bg1"/>
                  </a:outerShdw>
                </a:effectLst>
              </a14:hiddenEffects>
            </a:ext>
          </a:extLst>
        </p:spPr>
        <p:txBody>
          <a:bodyPr anchor="t">
            <a:normAutofit/>
          </a:bodyPr>
          <a:lstStyle/>
          <a:p>
            <a:pPr algn="l"/>
            <a:r>
              <a:rPr lang="en-US" altLang="en-US" sz="3800">
                <a:solidFill>
                  <a:srgbClr val="000000"/>
                </a:solidFill>
              </a:rPr>
              <a:t>Tsunami Sirens</a:t>
            </a:r>
            <a:endParaRPr lang="ru-RU" altLang="en-US" sz="3800">
              <a:solidFill>
                <a:srgbClr val="000000"/>
              </a:solidFill>
            </a:endParaRPr>
          </a:p>
        </p:txBody>
      </p:sp>
      <p:sp>
        <p:nvSpPr>
          <p:cNvPr id="2056" name="Rectangle 8">
            <a:extLst>
              <a:ext uri="{FF2B5EF4-FFF2-40B4-BE49-F238E27FC236}">
                <a16:creationId xmlns:a16="http://schemas.microsoft.com/office/drawing/2014/main" id="{006742E1-B318-4C1E-BC8E-B80140F7D8FB}"/>
              </a:ext>
            </a:extLst>
          </p:cNvPr>
          <p:cNvSpPr>
            <a:spLocks noGrp="1" noChangeArrowheads="1"/>
          </p:cNvSpPr>
          <p:nvPr>
            <p:ph type="subTitle" idx="1"/>
          </p:nvPr>
        </p:nvSpPr>
        <p:spPr>
          <a:xfrm>
            <a:off x="4939639" y="3428999"/>
            <a:ext cx="3604268" cy="838831"/>
          </a:xfrm>
          <a:extLst>
            <a:ext uri="{AF507438-7753-43E0-B8FC-AC1667EBCBE1}">
              <a14:hiddenEffects xmlns:a14="http://schemas.microsoft.com/office/drawing/2010/main">
                <a:effectLst>
                  <a:outerShdw dist="12700" algn="ctr" rotWithShape="0">
                    <a:schemeClr val="bg1"/>
                  </a:outerShdw>
                </a:effectLst>
              </a14:hiddenEffects>
            </a:ext>
          </a:extLst>
        </p:spPr>
        <p:txBody>
          <a:bodyPr anchor="b">
            <a:normAutofit/>
          </a:bodyPr>
          <a:lstStyle/>
          <a:p>
            <a:pPr algn="l"/>
            <a:r>
              <a:rPr lang="en-US" altLang="en-US" sz="1600">
                <a:solidFill>
                  <a:srgbClr val="000000"/>
                </a:solidFill>
              </a:rPr>
              <a:t>Curry County Emergency Management</a:t>
            </a: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F96C2BC3-66BE-45A0-B46E-056609F13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186" y="1123527"/>
            <a:ext cx="6329623" cy="4604800"/>
          </a:xfrm>
          <a:prstGeom prst="rect">
            <a:avLst/>
          </a:prstGeom>
        </p:spPr>
      </p:pic>
    </p:spTree>
    <p:extLst>
      <p:ext uri="{BB962C8B-B14F-4D97-AF65-F5344CB8AC3E}">
        <p14:creationId xmlns:p14="http://schemas.microsoft.com/office/powerpoint/2010/main" val="296598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B5D70-D02F-4A29-A085-C57A1AE1DBAB}"/>
              </a:ext>
            </a:extLst>
          </p:cNvPr>
          <p:cNvSpPr>
            <a:spLocks noGrp="1"/>
          </p:cNvSpPr>
          <p:nvPr>
            <p:ph idx="1"/>
          </p:nvPr>
        </p:nvSpPr>
        <p:spPr>
          <a:xfrm>
            <a:off x="990600" y="1143000"/>
            <a:ext cx="7315200" cy="4191000"/>
          </a:xfrm>
        </p:spPr>
        <p:txBody>
          <a:bodyPr/>
          <a:lstStyle/>
          <a:p>
            <a:r>
              <a:rPr lang="en-US" sz="1800" dirty="0"/>
              <a:t>“A number of years ago there were +/- 32 sirens along coastal Tillamook.  After the new charts came out, and our findings and experience with the Japan incident, a committee submitted their findings and the siren owners in the county chose to no longer support this very old technology as the cost/benefit ratio just didn't justify their continued upkeep and/or replacement, opting for the newer ways of notifications.  There are a few remaining sirens that are used by Fire Departments to activate their volunteers, and a summer camp to call in their folks, otherwise, they have all been removed.”</a:t>
            </a:r>
          </a:p>
          <a:p>
            <a:pPr marL="0" indent="0">
              <a:buNone/>
            </a:pPr>
            <a:endParaRPr lang="en-US" sz="1800" dirty="0"/>
          </a:p>
          <a:p>
            <a:pPr marL="0" marR="0">
              <a:spcBef>
                <a:spcPts val="0"/>
              </a:spcBef>
              <a:spcAft>
                <a:spcPts val="0"/>
              </a:spcAft>
            </a:pPr>
            <a:r>
              <a:rPr lang="en-US" sz="1800" dirty="0"/>
              <a:t>“</a:t>
            </a:r>
            <a:r>
              <a:rPr lang="en-US" sz="1800" dirty="0">
                <a:latin typeface="Calibri" panose="020F0502020204030204" pitchFamily="34" charset="0"/>
                <a:ea typeface="Times New Roman" panose="02020603050405020304" pitchFamily="18" charset="0"/>
              </a:rPr>
              <a:t>Lincoln County has zero under our jurisdiction. We do not support distant tsunami sirens as technology will work and there is ample time to do door to door notifications and assist the public to evacuate. Distant tsunami zone is very small and risk to public is low for life safety.”</a:t>
            </a:r>
            <a:r>
              <a:rPr lang="en-US" sz="1800" dirty="0"/>
              <a:t>  </a:t>
            </a:r>
          </a:p>
        </p:txBody>
      </p:sp>
    </p:spTree>
    <p:extLst>
      <p:ext uri="{BB962C8B-B14F-4D97-AF65-F5344CB8AC3E}">
        <p14:creationId xmlns:p14="http://schemas.microsoft.com/office/powerpoint/2010/main" val="935171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C12A1786-9977-4629-935F-B70252D1A1A6}"/>
              </a:ext>
            </a:extLst>
          </p:cNvPr>
          <p:cNvPicPr>
            <a:picLocks noGrp="1" noChangeAspect="1"/>
          </p:cNvPicPr>
          <p:nvPr>
            <p:ph idx="1"/>
          </p:nvPr>
        </p:nvPicPr>
        <p:blipFill>
          <a:blip r:embed="rId2"/>
          <a:stretch>
            <a:fillRect/>
          </a:stretch>
        </p:blipFill>
        <p:spPr>
          <a:xfrm>
            <a:off x="777631" y="140546"/>
            <a:ext cx="7588738" cy="6576907"/>
          </a:xfrm>
          <a:prstGeom prst="rect">
            <a:avLst/>
          </a:prstGeom>
        </p:spPr>
      </p:pic>
    </p:spTree>
    <p:extLst>
      <p:ext uri="{BB962C8B-B14F-4D97-AF65-F5344CB8AC3E}">
        <p14:creationId xmlns:p14="http://schemas.microsoft.com/office/powerpoint/2010/main" val="6075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large tree&#10;&#10;Description automatically generated">
            <a:extLst>
              <a:ext uri="{FF2B5EF4-FFF2-40B4-BE49-F238E27FC236}">
                <a16:creationId xmlns:a16="http://schemas.microsoft.com/office/drawing/2014/main" id="{D2D56D02-E188-4EF3-9911-5EBA91C1E2D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558" r="18366" b="2"/>
          <a:stretch/>
        </p:blipFill>
        <p:spPr>
          <a:xfrm rot="5400000">
            <a:off x="-217640" y="212412"/>
            <a:ext cx="6863230" cy="6427950"/>
          </a:xfrm>
          <a:prstGeom prst="rect">
            <a:avLst/>
          </a:prstGeom>
        </p:spPr>
      </p:pic>
      <p:pic>
        <p:nvPicPr>
          <p:cNvPr id="13" name="Picture 12">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25061"/>
          <a:stretch/>
        </p:blipFill>
        <p:spPr>
          <a:xfrm>
            <a:off x="229" y="-5229"/>
            <a:ext cx="9143543" cy="6863229"/>
          </a:xfrm>
          <a:prstGeom prst="rect">
            <a:avLst/>
          </a:prstGeom>
        </p:spPr>
      </p:pic>
      <p:sp>
        <p:nvSpPr>
          <p:cNvPr id="6" name="TextBox 5">
            <a:extLst>
              <a:ext uri="{FF2B5EF4-FFF2-40B4-BE49-F238E27FC236}">
                <a16:creationId xmlns:a16="http://schemas.microsoft.com/office/drawing/2014/main" id="{EC6B278D-75F7-44BE-B054-875C5C210706}"/>
              </a:ext>
            </a:extLst>
          </p:cNvPr>
          <p:cNvSpPr txBox="1"/>
          <p:nvPr/>
        </p:nvSpPr>
        <p:spPr>
          <a:xfrm>
            <a:off x="5848604" y="5395956"/>
            <a:ext cx="3600196" cy="1233444"/>
          </a:xfrm>
          <a:prstGeom prst="rect">
            <a:avLst/>
          </a:prstGeom>
        </p:spPr>
        <p:txBody>
          <a:bodyPr vert="horz" lIns="91440" tIns="45720" rIns="91440" bIns="45720" rtlCol="0" anchor="t">
            <a:normAutofit/>
          </a:bodyPr>
          <a:lstStyle/>
          <a:p>
            <a:pPr algn="l">
              <a:lnSpc>
                <a:spcPct val="90000"/>
              </a:lnSpc>
              <a:spcAft>
                <a:spcPts val="600"/>
              </a:spcAft>
            </a:pPr>
            <a:r>
              <a:rPr lang="en-US" sz="2600" kern="1200" dirty="0">
                <a:solidFill>
                  <a:srgbClr val="000000"/>
                </a:solidFill>
                <a:latin typeface="+mj-lt"/>
                <a:ea typeface="+mj-ea"/>
                <a:cs typeface="+mj-cs"/>
              </a:rPr>
              <a:t>Cost to replace siren head at </a:t>
            </a:r>
            <a:r>
              <a:rPr lang="en-US" sz="2600" kern="1200" dirty="0" err="1">
                <a:solidFill>
                  <a:srgbClr val="000000"/>
                </a:solidFill>
                <a:latin typeface="+mj-lt"/>
                <a:ea typeface="+mj-ea"/>
                <a:cs typeface="+mj-cs"/>
              </a:rPr>
              <a:t>Boice</a:t>
            </a:r>
            <a:r>
              <a:rPr lang="en-US" sz="2600" kern="1200" dirty="0">
                <a:solidFill>
                  <a:srgbClr val="000000"/>
                </a:solidFill>
                <a:latin typeface="+mj-lt"/>
                <a:ea typeface="+mj-ea"/>
                <a:cs typeface="+mj-cs"/>
              </a:rPr>
              <a:t> Cope: $22,000</a:t>
            </a:r>
          </a:p>
        </p:txBody>
      </p:sp>
    </p:spTree>
    <p:extLst>
      <p:ext uri="{BB962C8B-B14F-4D97-AF65-F5344CB8AC3E}">
        <p14:creationId xmlns:p14="http://schemas.microsoft.com/office/powerpoint/2010/main" val="316079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lipart&#10;&#10;Description automatically generated">
            <a:extLst>
              <a:ext uri="{FF2B5EF4-FFF2-40B4-BE49-F238E27FC236}">
                <a16:creationId xmlns:a16="http://schemas.microsoft.com/office/drawing/2014/main" id="{F4B36C22-2D88-4DCC-81B0-3744FDC78CE1}"/>
              </a:ext>
            </a:extLst>
          </p:cNvPr>
          <p:cNvPicPr>
            <a:picLocks noChangeAspect="1"/>
          </p:cNvPicPr>
          <p:nvPr/>
        </p:nvPicPr>
        <p:blipFill>
          <a:blip r:embed="rId2">
            <a:alphaModFix amt="8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525" y="0"/>
            <a:ext cx="9134475" cy="6857999"/>
          </a:xfrm>
          <a:prstGeom prst="rect">
            <a:avLst/>
          </a:prstGeom>
          <a:effectLst>
            <a:outerShdw blurRad="50800" dist="50800" dir="5400000" algn="ctr" rotWithShape="0">
              <a:srgbClr val="000000"/>
            </a:outerShdw>
          </a:effectLst>
        </p:spPr>
      </p:pic>
      <p:sp>
        <p:nvSpPr>
          <p:cNvPr id="4" name="TextBox 3">
            <a:extLst>
              <a:ext uri="{FF2B5EF4-FFF2-40B4-BE49-F238E27FC236}">
                <a16:creationId xmlns:a16="http://schemas.microsoft.com/office/drawing/2014/main" id="{010AB4BF-3A3D-4C8D-9AB6-69153E35A638}"/>
              </a:ext>
            </a:extLst>
          </p:cNvPr>
          <p:cNvSpPr txBox="1"/>
          <p:nvPr/>
        </p:nvSpPr>
        <p:spPr>
          <a:xfrm>
            <a:off x="0" y="1944231"/>
            <a:ext cx="9144000" cy="2246769"/>
          </a:xfrm>
          <a:prstGeom prst="rect">
            <a:avLst/>
          </a:prstGeom>
          <a:noFill/>
        </p:spPr>
        <p:txBody>
          <a:bodyPr wrap="square" rtlCol="0">
            <a:spAutoFit/>
          </a:bodyPr>
          <a:lstStyle/>
          <a:p>
            <a:pPr marL="457200" indent="-457200" algn="l">
              <a:buFont typeface="Arial" panose="020B0604020202020204" pitchFamily="34" charset="0"/>
              <a:buChar char="•"/>
            </a:pPr>
            <a:r>
              <a:rPr lang="en-US" dirty="0">
                <a:solidFill>
                  <a:schemeClr val="bg1"/>
                </a:solidFill>
              </a:rPr>
              <a:t>Cost to repair / replace sirens excessive versus benefit and capability</a:t>
            </a:r>
          </a:p>
          <a:p>
            <a:pPr marL="457200" indent="-457200" algn="l">
              <a:buFont typeface="Arial" panose="020B0604020202020204" pitchFamily="34" charset="0"/>
              <a:buChar char="•"/>
            </a:pPr>
            <a:r>
              <a:rPr lang="en-US" dirty="0">
                <a:solidFill>
                  <a:schemeClr val="bg1"/>
                </a:solidFill>
              </a:rPr>
              <a:t>Oregon Counties have discontinued use</a:t>
            </a:r>
          </a:p>
          <a:p>
            <a:pPr marL="457200" indent="-457200" algn="l">
              <a:buFont typeface="Arial" panose="020B0604020202020204" pitchFamily="34" charset="0"/>
              <a:buChar char="•"/>
            </a:pPr>
            <a:r>
              <a:rPr lang="en-US" dirty="0">
                <a:solidFill>
                  <a:schemeClr val="bg1"/>
                </a:solidFill>
              </a:rPr>
              <a:t>Multiple warning systems currently in place</a:t>
            </a:r>
          </a:p>
          <a:p>
            <a:pPr marL="457200" indent="-457200" algn="l">
              <a:buFont typeface="Arial" panose="020B0604020202020204" pitchFamily="34" charset="0"/>
              <a:buChar char="•"/>
            </a:pPr>
            <a:r>
              <a:rPr lang="en-US" dirty="0">
                <a:solidFill>
                  <a:schemeClr val="bg1"/>
                </a:solidFill>
              </a:rPr>
              <a:t>Minimum lead time of 4 hours for distant tsunami </a:t>
            </a:r>
          </a:p>
        </p:txBody>
      </p:sp>
      <p:sp>
        <p:nvSpPr>
          <p:cNvPr id="5" name="TextBox 4">
            <a:extLst>
              <a:ext uri="{FF2B5EF4-FFF2-40B4-BE49-F238E27FC236}">
                <a16:creationId xmlns:a16="http://schemas.microsoft.com/office/drawing/2014/main" id="{B9D3B9E3-7B18-40B5-80A1-FD93707D8E66}"/>
              </a:ext>
            </a:extLst>
          </p:cNvPr>
          <p:cNvSpPr txBox="1"/>
          <p:nvPr/>
        </p:nvSpPr>
        <p:spPr>
          <a:xfrm>
            <a:off x="76200" y="4684693"/>
            <a:ext cx="9067800" cy="954107"/>
          </a:xfrm>
          <a:prstGeom prst="rect">
            <a:avLst/>
          </a:prstGeom>
          <a:noFill/>
        </p:spPr>
        <p:txBody>
          <a:bodyPr wrap="square" rtlCol="0">
            <a:spAutoFit/>
          </a:bodyPr>
          <a:lstStyle/>
          <a:p>
            <a:r>
              <a:rPr lang="en-US" dirty="0"/>
              <a:t>Recommendation: Discontinue County use of tsunami sirens.    </a:t>
            </a:r>
          </a:p>
        </p:txBody>
      </p:sp>
    </p:spTree>
    <p:extLst>
      <p:ext uri="{BB962C8B-B14F-4D97-AF65-F5344CB8AC3E}">
        <p14:creationId xmlns:p14="http://schemas.microsoft.com/office/powerpoint/2010/main" val="19269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3" name="Rectangle: Rounded Corners 72">
            <a:extLst>
              <a:ext uri="{FF2B5EF4-FFF2-40B4-BE49-F238E27FC236}">
                <a16:creationId xmlns:a16="http://schemas.microsoft.com/office/drawing/2014/main" id="{6AA24DE7-C336-4994-8C52-D9B3F3D0F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983" y="953311"/>
            <a:ext cx="7952362"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Rectangle 4">
            <a:extLst>
              <a:ext uri="{FF2B5EF4-FFF2-40B4-BE49-F238E27FC236}">
                <a16:creationId xmlns:a16="http://schemas.microsoft.com/office/drawing/2014/main" id="{9B141929-46E8-4AD3-A85E-FF62398558E4}"/>
              </a:ext>
            </a:extLst>
          </p:cNvPr>
          <p:cNvSpPr>
            <a:spLocks noGrp="1" noChangeArrowheads="1"/>
          </p:cNvSpPr>
          <p:nvPr>
            <p:ph type="title"/>
          </p:nvPr>
        </p:nvSpPr>
        <p:spPr>
          <a:xfrm>
            <a:off x="480060" y="640080"/>
            <a:ext cx="2064265" cy="2709275"/>
          </a:xfrm>
          <a:prstGeom prst="rect">
            <a:avLst/>
          </a:prstGeom>
          <a:solidFill>
            <a:schemeClr val="bg2">
              <a:lumMod val="75000"/>
            </a:schemeClr>
          </a:solidFill>
          <a:ln>
            <a:solidFill>
              <a:srgbClr val="B78A42"/>
            </a:solidFill>
          </a:ln>
        </p:spPr>
        <p:txBody>
          <a:bodyPr vert="horz" lIns="91440" tIns="45720" rIns="91440" bIns="45720" rtlCol="0" anchor="ctr">
            <a:normAutofit/>
          </a:bodyPr>
          <a:lstStyle/>
          <a:p>
            <a:pPr algn="ctr">
              <a:lnSpc>
                <a:spcPct val="90000"/>
              </a:lnSpc>
            </a:pPr>
            <a:r>
              <a:rPr lang="en-US" altLang="en-US" sz="2400" kern="1200" dirty="0">
                <a:solidFill>
                  <a:srgbClr val="FFFFFF"/>
                </a:solidFill>
                <a:latin typeface="+mj-lt"/>
                <a:ea typeface="+mj-ea"/>
                <a:cs typeface="+mj-cs"/>
              </a:rPr>
              <a:t>What is a </a:t>
            </a:r>
            <a:r>
              <a:rPr lang="en-US" altLang="en-US" sz="2400" b="1" kern="1200" dirty="0">
                <a:solidFill>
                  <a:srgbClr val="FFC000"/>
                </a:solidFill>
                <a:latin typeface="+mj-lt"/>
                <a:ea typeface="+mj-ea"/>
                <a:cs typeface="+mj-cs"/>
              </a:rPr>
              <a:t>Tsunami?</a:t>
            </a:r>
          </a:p>
        </p:txBody>
      </p:sp>
      <p:pic>
        <p:nvPicPr>
          <p:cNvPr id="17418" name="Content Placeholder 5" descr="A close up of a wave&#10;&#10;Description automatically generated">
            <a:extLst>
              <a:ext uri="{FF2B5EF4-FFF2-40B4-BE49-F238E27FC236}">
                <a16:creationId xmlns:a16="http://schemas.microsoft.com/office/drawing/2014/main" id="{FBB199D4-2365-4506-8B18-4700943C97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3082996" y="1887275"/>
            <a:ext cx="5579269" cy="3712750"/>
          </a:xfrm>
          <a:prstGeom prst="rect">
            <a:avLst/>
          </a:prstGeom>
        </p:spPr>
      </p:pic>
      <p:sp>
        <p:nvSpPr>
          <p:cNvPr id="7" name="TextBox 6">
            <a:extLst>
              <a:ext uri="{FF2B5EF4-FFF2-40B4-BE49-F238E27FC236}">
                <a16:creationId xmlns:a16="http://schemas.microsoft.com/office/drawing/2014/main" id="{CF7113CC-C7D7-4DE1-BF93-15D517BFBB42}"/>
              </a:ext>
            </a:extLst>
          </p:cNvPr>
          <p:cNvSpPr txBox="1"/>
          <p:nvPr/>
        </p:nvSpPr>
        <p:spPr>
          <a:xfrm>
            <a:off x="3702517" y="5600025"/>
            <a:ext cx="4340226" cy="338554"/>
          </a:xfrm>
          <a:prstGeom prst="rect">
            <a:avLst/>
          </a:prstGeom>
          <a:noFill/>
        </p:spPr>
        <p:txBody>
          <a:bodyPr wrap="none" rtlCol="0">
            <a:spAutoFit/>
          </a:bodyPr>
          <a:lstStyle/>
          <a:p>
            <a:r>
              <a:rPr lang="en-US" sz="1600" dirty="0">
                <a:solidFill>
                  <a:schemeClr val="accent3">
                    <a:lumMod val="50000"/>
                  </a:schemeClr>
                </a:solidFill>
              </a:rPr>
              <a:t>Hint: The above image is NOT a real tsunami.</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4CB3F-C604-4069-AECD-206798E8E0A9}"/>
              </a:ext>
            </a:extLst>
          </p:cNvPr>
          <p:cNvPicPr>
            <a:picLocks noChangeAspect="1"/>
          </p:cNvPicPr>
          <p:nvPr/>
        </p:nvPicPr>
        <p:blipFill>
          <a:blip r:embed="rId3">
            <a:alphaModFix amt="75000"/>
            <a:extLst>
              <a:ext uri="{28A0092B-C50C-407E-A947-70E740481C1C}">
                <a14:useLocalDpi xmlns:a14="http://schemas.microsoft.com/office/drawing/2010/main" val="0"/>
              </a:ext>
            </a:extLst>
          </a:blip>
          <a:srcRect/>
          <a:stretch/>
        </p:blipFill>
        <p:spPr>
          <a:xfrm>
            <a:off x="0" y="747501"/>
            <a:ext cx="9163050" cy="6312324"/>
          </a:xfrm>
          <a:prstGeom prst="rect">
            <a:avLst/>
          </a:prstGeom>
        </p:spPr>
      </p:pic>
      <p:sp>
        <p:nvSpPr>
          <p:cNvPr id="40973" name="Rectangle 13">
            <a:extLst>
              <a:ext uri="{FF2B5EF4-FFF2-40B4-BE49-F238E27FC236}">
                <a16:creationId xmlns:a16="http://schemas.microsoft.com/office/drawing/2014/main" id="{1CF2B7E6-4E3E-4565-94D7-A466B2DE6240}"/>
              </a:ext>
            </a:extLst>
          </p:cNvPr>
          <p:cNvSpPr>
            <a:spLocks noChangeArrowheads="1"/>
          </p:cNvSpPr>
          <p:nvPr/>
        </p:nvSpPr>
        <p:spPr bwMode="auto">
          <a:xfrm>
            <a:off x="2144713" y="2212975"/>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40974" name="AutoShape 14">
            <a:extLst>
              <a:ext uri="{FF2B5EF4-FFF2-40B4-BE49-F238E27FC236}">
                <a16:creationId xmlns:a16="http://schemas.microsoft.com/office/drawing/2014/main" id="{D910D83C-BC8A-4034-B8EB-FCDFD417BBC4}"/>
              </a:ext>
            </a:extLst>
          </p:cNvPr>
          <p:cNvSpPr>
            <a:spLocks noChangeArrowheads="1"/>
          </p:cNvSpPr>
          <p:nvPr/>
        </p:nvSpPr>
        <p:spPr bwMode="gray">
          <a:xfrm>
            <a:off x="1628775" y="1691481"/>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ea typeface="굴림" panose="020B0503020000020004" pitchFamily="34" charset="-127"/>
              </a:rPr>
              <a:t>Generated by very large earthquake in our subduction zone</a:t>
            </a:r>
          </a:p>
        </p:txBody>
      </p:sp>
      <p:sp>
        <p:nvSpPr>
          <p:cNvPr id="40979" name="AutoShape 19">
            <a:extLst>
              <a:ext uri="{FF2B5EF4-FFF2-40B4-BE49-F238E27FC236}">
                <a16:creationId xmlns:a16="http://schemas.microsoft.com/office/drawing/2014/main" id="{B79BB085-AB5E-4A65-8C1F-43B129B54C51}"/>
              </a:ext>
            </a:extLst>
          </p:cNvPr>
          <p:cNvSpPr>
            <a:spLocks noChangeArrowheads="1"/>
          </p:cNvSpPr>
          <p:nvPr/>
        </p:nvSpPr>
        <p:spPr bwMode="gray">
          <a:xfrm>
            <a:off x="1269998" y="2509824"/>
            <a:ext cx="7086600" cy="633412"/>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ea typeface="굴림" panose="020B0503020000020004" pitchFamily="34" charset="-127"/>
              </a:rPr>
              <a:t>Displaced ocean water pushes inland in a series of tidal surges</a:t>
            </a:r>
          </a:p>
        </p:txBody>
      </p:sp>
      <p:sp>
        <p:nvSpPr>
          <p:cNvPr id="40980" name="AutoShape 20">
            <a:extLst>
              <a:ext uri="{FF2B5EF4-FFF2-40B4-BE49-F238E27FC236}">
                <a16:creationId xmlns:a16="http://schemas.microsoft.com/office/drawing/2014/main" id="{4BE9761F-AA88-4763-9566-4A812AF09145}"/>
              </a:ext>
            </a:extLst>
          </p:cNvPr>
          <p:cNvSpPr>
            <a:spLocks noChangeArrowheads="1"/>
          </p:cNvSpPr>
          <p:nvPr/>
        </p:nvSpPr>
        <p:spPr bwMode="gray">
          <a:xfrm>
            <a:off x="228600" y="3378398"/>
            <a:ext cx="8686800" cy="633413"/>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a:ea typeface="굴림" panose="020B0503020000020004" pitchFamily="34" charset="-127"/>
              </a:rPr>
              <a:t>40 Magnitude 8–9.0+ earthquakes along Cascadia over past 10,000 years</a:t>
            </a:r>
          </a:p>
        </p:txBody>
      </p:sp>
      <p:sp>
        <p:nvSpPr>
          <p:cNvPr id="40981" name="AutoShape 21">
            <a:extLst>
              <a:ext uri="{FF2B5EF4-FFF2-40B4-BE49-F238E27FC236}">
                <a16:creationId xmlns:a16="http://schemas.microsoft.com/office/drawing/2014/main" id="{333B340A-B0DF-4737-B8CF-08EB070FC1FF}"/>
              </a:ext>
            </a:extLst>
          </p:cNvPr>
          <p:cNvSpPr>
            <a:spLocks noChangeArrowheads="1"/>
          </p:cNvSpPr>
          <p:nvPr/>
        </p:nvSpPr>
        <p:spPr bwMode="gray">
          <a:xfrm>
            <a:off x="2402681" y="4182058"/>
            <a:ext cx="4854575" cy="633412"/>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a:ea typeface="굴림" panose="020B0503020000020004" pitchFamily="34" charset="-127"/>
              </a:rPr>
              <a:t>Last local tsunami: January 26</a:t>
            </a:r>
            <a:r>
              <a:rPr kumimoji="1" lang="en-US" altLang="ko-KR" sz="1800" b="1" baseline="30000" dirty="0">
                <a:ea typeface="굴림" panose="020B0503020000020004" pitchFamily="34" charset="-127"/>
              </a:rPr>
              <a:t>th</a:t>
            </a:r>
            <a:r>
              <a:rPr kumimoji="1" lang="en-US" altLang="ko-KR" sz="1800" b="1" dirty="0">
                <a:ea typeface="굴림" panose="020B0503020000020004" pitchFamily="34" charset="-127"/>
              </a:rPr>
              <a:t>, 1700</a:t>
            </a:r>
          </a:p>
        </p:txBody>
      </p:sp>
      <p:sp>
        <p:nvSpPr>
          <p:cNvPr id="40986" name="Rectangle 26">
            <a:extLst>
              <a:ext uri="{FF2B5EF4-FFF2-40B4-BE49-F238E27FC236}">
                <a16:creationId xmlns:a16="http://schemas.microsoft.com/office/drawing/2014/main" id="{9737855F-A945-44D2-B990-F92769858B5B}"/>
              </a:ext>
            </a:extLst>
          </p:cNvPr>
          <p:cNvSpPr>
            <a:spLocks noChangeArrowheads="1"/>
          </p:cNvSpPr>
          <p:nvPr/>
        </p:nvSpPr>
        <p:spPr bwMode="auto">
          <a:xfrm>
            <a:off x="2147888" y="4697413"/>
            <a:ext cx="5370512" cy="3651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41016" name="Rectangle 56">
            <a:extLst>
              <a:ext uri="{FF2B5EF4-FFF2-40B4-BE49-F238E27FC236}">
                <a16:creationId xmlns:a16="http://schemas.microsoft.com/office/drawing/2014/main" id="{E6C30292-DFFE-45C6-9675-698361323DF3}"/>
              </a:ext>
            </a:extLst>
          </p:cNvPr>
          <p:cNvSpPr>
            <a:spLocks noChangeArrowheads="1"/>
          </p:cNvSpPr>
          <p:nvPr/>
        </p:nvSpPr>
        <p:spPr bwMode="auto">
          <a:xfrm>
            <a:off x="2144713" y="3038475"/>
            <a:ext cx="5370512" cy="36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41017" name="Rectangle 57">
            <a:extLst>
              <a:ext uri="{FF2B5EF4-FFF2-40B4-BE49-F238E27FC236}">
                <a16:creationId xmlns:a16="http://schemas.microsoft.com/office/drawing/2014/main" id="{B3B5C878-49E2-4530-84F4-69FDFDB9E8BA}"/>
              </a:ext>
            </a:extLst>
          </p:cNvPr>
          <p:cNvSpPr>
            <a:spLocks noChangeArrowheads="1"/>
          </p:cNvSpPr>
          <p:nvPr/>
        </p:nvSpPr>
        <p:spPr bwMode="auto">
          <a:xfrm>
            <a:off x="2144713" y="3867150"/>
            <a:ext cx="5370512" cy="365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41027" name="AutoShape 67">
            <a:extLst>
              <a:ext uri="{FF2B5EF4-FFF2-40B4-BE49-F238E27FC236}">
                <a16:creationId xmlns:a16="http://schemas.microsoft.com/office/drawing/2014/main" id="{9F31A4C5-ADD8-4DE0-A1BC-6996FAD0CDBF}"/>
              </a:ext>
            </a:extLst>
          </p:cNvPr>
          <p:cNvSpPr>
            <a:spLocks noChangeArrowheads="1"/>
          </p:cNvSpPr>
          <p:nvPr/>
        </p:nvSpPr>
        <p:spPr bwMode="gray">
          <a:xfrm>
            <a:off x="2565400" y="0"/>
            <a:ext cx="4495800" cy="6858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28398" dir="1593903" algn="ctr" rotWithShape="0">
                    <a:schemeClr val="hlink">
                      <a:alpha val="50000"/>
                    </a:schemeClr>
                  </a:outerShdw>
                </a:effectLst>
              </a14:hiddenEffects>
            </a:ext>
          </a:extLst>
        </p:spPr>
        <p:txBody>
          <a:bodyPr wrap="none" anchor="ctr"/>
          <a:lstStyle/>
          <a:p>
            <a:r>
              <a:rPr lang="en-US" altLang="en-US" sz="4200" dirty="0">
                <a:solidFill>
                  <a:srgbClr val="5F5F5F"/>
                </a:solidFill>
                <a:ea typeface="굴림" panose="020B0503020000020004" pitchFamily="34" charset="-127"/>
              </a:rPr>
              <a:t>Local Tsunami</a:t>
            </a:r>
            <a:endParaRPr lang="en-US" altLang="en-US" sz="4200" dirty="0">
              <a:solidFill>
                <a:srgbClr val="5F5F5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ntage photo of a busy street&#10;&#10;Description automatically generated">
            <a:extLst>
              <a:ext uri="{FF2B5EF4-FFF2-40B4-BE49-F238E27FC236}">
                <a16:creationId xmlns:a16="http://schemas.microsoft.com/office/drawing/2014/main" id="{0B46B612-9FE4-4ABF-8C6D-3F1F53BBB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 y="2209800"/>
            <a:ext cx="9274628" cy="4637314"/>
          </a:xfrm>
          <a:prstGeom prst="rect">
            <a:avLst/>
          </a:prstGeom>
        </p:spPr>
      </p:pic>
      <p:sp>
        <p:nvSpPr>
          <p:cNvPr id="2" name="Title 1">
            <a:extLst>
              <a:ext uri="{FF2B5EF4-FFF2-40B4-BE49-F238E27FC236}">
                <a16:creationId xmlns:a16="http://schemas.microsoft.com/office/drawing/2014/main" id="{44932C4C-0D90-4D1A-8C01-94B0E9C510CB}"/>
              </a:ext>
            </a:extLst>
          </p:cNvPr>
          <p:cNvSpPr>
            <a:spLocks noGrp="1"/>
          </p:cNvSpPr>
          <p:nvPr>
            <p:ph type="title"/>
          </p:nvPr>
        </p:nvSpPr>
        <p:spPr>
          <a:xfrm>
            <a:off x="914400" y="998535"/>
            <a:ext cx="7848600" cy="715962"/>
          </a:xfrm>
        </p:spPr>
        <p:txBody>
          <a:bodyPr/>
          <a:lstStyle/>
          <a:p>
            <a:pPr algn="ctr"/>
            <a:r>
              <a:rPr lang="en-US" sz="4000" b="1" dirty="0"/>
              <a:t>IF THE GROUND SHAKES…</a:t>
            </a:r>
          </a:p>
        </p:txBody>
      </p:sp>
      <p:sp>
        <p:nvSpPr>
          <p:cNvPr id="3" name="Content Placeholder 2">
            <a:extLst>
              <a:ext uri="{FF2B5EF4-FFF2-40B4-BE49-F238E27FC236}">
                <a16:creationId xmlns:a16="http://schemas.microsoft.com/office/drawing/2014/main" id="{C91AC752-B4F4-4B3A-9BD7-C974EACCAC16}"/>
              </a:ext>
            </a:extLst>
          </p:cNvPr>
          <p:cNvSpPr>
            <a:spLocks noGrp="1"/>
          </p:cNvSpPr>
          <p:nvPr>
            <p:ph idx="1"/>
          </p:nvPr>
        </p:nvSpPr>
        <p:spPr>
          <a:xfrm>
            <a:off x="762000" y="1676398"/>
            <a:ext cx="7848600" cy="533401"/>
          </a:xfrm>
        </p:spPr>
        <p:txBody>
          <a:bodyPr/>
          <a:lstStyle/>
          <a:p>
            <a:pPr marL="0" indent="0">
              <a:buNone/>
            </a:pPr>
            <a:r>
              <a:rPr lang="en-US" b="1" dirty="0">
                <a:solidFill>
                  <a:srgbClr val="FFC000"/>
                </a:solidFill>
              </a:rPr>
              <a:t>Evacuate 		Evacuate		 Evacuate</a:t>
            </a:r>
          </a:p>
        </p:txBody>
      </p:sp>
      <p:sp>
        <p:nvSpPr>
          <p:cNvPr id="6" name="TextBox 5">
            <a:extLst>
              <a:ext uri="{FF2B5EF4-FFF2-40B4-BE49-F238E27FC236}">
                <a16:creationId xmlns:a16="http://schemas.microsoft.com/office/drawing/2014/main" id="{133770EE-CB2D-4862-9BF8-9E3DB0B49C97}"/>
              </a:ext>
            </a:extLst>
          </p:cNvPr>
          <p:cNvSpPr txBox="1"/>
          <p:nvPr/>
        </p:nvSpPr>
        <p:spPr>
          <a:xfrm>
            <a:off x="107477" y="0"/>
            <a:ext cx="8929047" cy="800219"/>
          </a:xfrm>
          <a:prstGeom prst="rect">
            <a:avLst/>
          </a:prstGeom>
          <a:noFill/>
        </p:spPr>
        <p:txBody>
          <a:bodyPr wrap="none" rtlCol="0">
            <a:spAutoFit/>
          </a:bodyPr>
          <a:lstStyle/>
          <a:p>
            <a:r>
              <a:rPr lang="en-US" sz="2400" dirty="0">
                <a:solidFill>
                  <a:schemeClr val="accent3">
                    <a:lumMod val="50000"/>
                  </a:schemeClr>
                </a:solidFill>
              </a:rPr>
              <a:t>The ground shaking </a:t>
            </a:r>
            <a:r>
              <a:rPr lang="en-US" sz="2400" b="1" dirty="0">
                <a:solidFill>
                  <a:schemeClr val="accent3">
                    <a:lumMod val="50000"/>
                  </a:schemeClr>
                </a:solidFill>
              </a:rPr>
              <a:t>IS</a:t>
            </a:r>
            <a:r>
              <a:rPr lang="en-US" sz="2400" dirty="0">
                <a:solidFill>
                  <a:schemeClr val="accent3">
                    <a:lumMod val="50000"/>
                  </a:schemeClr>
                </a:solidFill>
              </a:rPr>
              <a:t> your warning!</a:t>
            </a:r>
          </a:p>
          <a:p>
            <a:r>
              <a:rPr lang="en-US" sz="2200" dirty="0">
                <a:solidFill>
                  <a:srgbClr val="C00000"/>
                </a:solidFill>
              </a:rPr>
              <a:t>Government warning systems may </a:t>
            </a:r>
            <a:r>
              <a:rPr lang="en-US" sz="2200" b="1" dirty="0">
                <a:solidFill>
                  <a:srgbClr val="C00000"/>
                </a:solidFill>
              </a:rPr>
              <a:t>fail</a:t>
            </a:r>
            <a:r>
              <a:rPr lang="en-US" sz="2200" dirty="0">
                <a:solidFill>
                  <a:srgbClr val="C00000"/>
                </a:solidFill>
              </a:rPr>
              <a:t> during a Cascadia Earthquake!</a:t>
            </a:r>
          </a:p>
        </p:txBody>
      </p:sp>
    </p:spTree>
    <p:extLst>
      <p:ext uri="{BB962C8B-B14F-4D97-AF65-F5344CB8AC3E}">
        <p14:creationId xmlns:p14="http://schemas.microsoft.com/office/powerpoint/2010/main" val="407794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9213DA9B-AE39-4A22-A0EF-317EBADC2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2489200"/>
            <a:ext cx="3926491" cy="2646426"/>
          </a:xfrm>
          <a:prstGeom prst="rect">
            <a:avLst/>
          </a:prstGeom>
        </p:spPr>
      </p:pic>
      <p:pic>
        <p:nvPicPr>
          <p:cNvPr id="2" name="Online Media 1" title="brookings tsunami commercial unloading dock">
            <a:hlinkClick r:id="" action="ppaction://media"/>
            <a:extLst>
              <a:ext uri="{FF2B5EF4-FFF2-40B4-BE49-F238E27FC236}">
                <a16:creationId xmlns:a16="http://schemas.microsoft.com/office/drawing/2014/main" id="{06137F4D-DB95-43D4-89DC-BEA0A879FA55}"/>
              </a:ext>
            </a:extLst>
          </p:cNvPr>
          <p:cNvPicPr>
            <a:picLocks noRot="1" noChangeAspect="1"/>
          </p:cNvPicPr>
          <p:nvPr>
            <a:videoFile r:link="rId1"/>
          </p:nvPr>
        </p:nvPicPr>
        <p:blipFill>
          <a:blip r:embed="rId5"/>
          <a:stretch>
            <a:fillRect/>
          </a:stretch>
        </p:blipFill>
        <p:spPr>
          <a:xfrm>
            <a:off x="0" y="2489200"/>
            <a:ext cx="5829300" cy="4368800"/>
          </a:xfrm>
          <a:prstGeom prst="rect">
            <a:avLst/>
          </a:prstGeom>
        </p:spPr>
      </p:pic>
      <p:sp>
        <p:nvSpPr>
          <p:cNvPr id="77929" name="AutoShape 105">
            <a:extLst>
              <a:ext uri="{FF2B5EF4-FFF2-40B4-BE49-F238E27FC236}">
                <a16:creationId xmlns:a16="http://schemas.microsoft.com/office/drawing/2014/main" id="{30728FF5-C977-40FE-B609-465021D73737}"/>
              </a:ext>
            </a:extLst>
          </p:cNvPr>
          <p:cNvSpPr>
            <a:spLocks noChangeArrowheads="1"/>
          </p:cNvSpPr>
          <p:nvPr/>
        </p:nvSpPr>
        <p:spPr bwMode="gray">
          <a:xfrm>
            <a:off x="2332040" y="2838450"/>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b="1" dirty="0">
              <a:solidFill>
                <a:schemeClr val="bg1"/>
              </a:solidFill>
              <a:ea typeface="굴림" panose="020B0503020000020004" pitchFamily="34" charset="-127"/>
            </a:endParaRPr>
          </a:p>
        </p:txBody>
      </p:sp>
      <p:sp>
        <p:nvSpPr>
          <p:cNvPr id="77988" name="AutoShape 164">
            <a:extLst>
              <a:ext uri="{FF2B5EF4-FFF2-40B4-BE49-F238E27FC236}">
                <a16:creationId xmlns:a16="http://schemas.microsoft.com/office/drawing/2014/main" id="{ED6DAB5B-244B-4A6E-A38F-56F2FE4C8343}"/>
              </a:ext>
            </a:extLst>
          </p:cNvPr>
          <p:cNvSpPr>
            <a:spLocks noChangeArrowheads="1"/>
          </p:cNvSpPr>
          <p:nvPr/>
        </p:nvSpPr>
        <p:spPr bwMode="gray">
          <a:xfrm>
            <a:off x="2565400" y="109538"/>
            <a:ext cx="4495800" cy="6858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28398" dir="1593903" algn="ctr" rotWithShape="0">
                    <a:schemeClr val="hlink">
                      <a:alpha val="50000"/>
                    </a:schemeClr>
                  </a:outerShdw>
                </a:effectLst>
              </a14:hiddenEffects>
            </a:ext>
          </a:extLst>
        </p:spPr>
        <p:txBody>
          <a:bodyPr wrap="none" anchor="ctr"/>
          <a:lstStyle/>
          <a:p>
            <a:r>
              <a:rPr lang="en-US" altLang="en-US" sz="4200" dirty="0">
                <a:solidFill>
                  <a:srgbClr val="5F5F5F"/>
                </a:solidFill>
                <a:ea typeface="굴림" panose="020B0503020000020004" pitchFamily="34" charset="-127"/>
              </a:rPr>
              <a:t>Distant Tsunami</a:t>
            </a:r>
            <a:endParaRPr lang="en-US" altLang="en-US" sz="4200" dirty="0">
              <a:solidFill>
                <a:srgbClr val="5F5F5F"/>
              </a:solidFill>
            </a:endParaRPr>
          </a:p>
        </p:txBody>
      </p:sp>
      <p:sp>
        <p:nvSpPr>
          <p:cNvPr id="3" name="TextBox 2">
            <a:extLst>
              <a:ext uri="{FF2B5EF4-FFF2-40B4-BE49-F238E27FC236}">
                <a16:creationId xmlns:a16="http://schemas.microsoft.com/office/drawing/2014/main" id="{F384DEC7-B12A-42FE-9C74-2C55F96FBBCC}"/>
              </a:ext>
            </a:extLst>
          </p:cNvPr>
          <p:cNvSpPr txBox="1"/>
          <p:nvPr/>
        </p:nvSpPr>
        <p:spPr>
          <a:xfrm>
            <a:off x="659713" y="944533"/>
            <a:ext cx="7824578" cy="1323439"/>
          </a:xfrm>
          <a:prstGeom prst="rect">
            <a:avLst/>
          </a:prstGeom>
          <a:noFill/>
        </p:spPr>
        <p:txBody>
          <a:bodyPr wrap="none" rtlCol="0">
            <a:spAutoFit/>
          </a:bodyPr>
          <a:lstStyle/>
          <a:p>
            <a:pPr marL="342900" indent="-342900" algn="l">
              <a:buFont typeface="Arial" panose="020B0604020202020204" pitchFamily="34" charset="0"/>
              <a:buChar char="•"/>
            </a:pPr>
            <a:r>
              <a:rPr lang="en-US" sz="2000" dirty="0"/>
              <a:t>Generated by large subduction earthquake in a distant location</a:t>
            </a:r>
          </a:p>
          <a:p>
            <a:pPr marL="342900" indent="-342900" algn="l">
              <a:buFont typeface="Arial" panose="020B0604020202020204" pitchFamily="34" charset="0"/>
              <a:buChar char="•"/>
            </a:pPr>
            <a:r>
              <a:rPr lang="en-US" sz="2000" dirty="0"/>
              <a:t>Distant tsunamis generated in Chile, Japan, Kamchatka, Alaska</a:t>
            </a:r>
          </a:p>
          <a:p>
            <a:pPr marL="342900" indent="-342900" algn="l">
              <a:buFont typeface="Arial" panose="020B0604020202020204" pitchFamily="34" charset="0"/>
              <a:buChar char="•"/>
            </a:pPr>
            <a:r>
              <a:rPr lang="en-US" sz="2000" dirty="0"/>
              <a:t>Since 1933, 31 distant tsunamis have been observed along and </a:t>
            </a:r>
          </a:p>
          <a:p>
            <a:pPr algn="l"/>
            <a:r>
              <a:rPr lang="en-US" sz="2000" dirty="0"/>
              <a:t>     near Curry County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screenshot&#10;&#10;Description automatically generated">
            <a:extLst>
              <a:ext uri="{FF2B5EF4-FFF2-40B4-BE49-F238E27FC236}">
                <a16:creationId xmlns:a16="http://schemas.microsoft.com/office/drawing/2014/main" id="{00FD4C0B-AED1-4128-95B6-1377F653BC5C}"/>
              </a:ext>
            </a:extLst>
          </p:cNvPr>
          <p:cNvPicPr>
            <a:picLocks noChangeAspect="1"/>
          </p:cNvPicPr>
          <p:nvPr/>
        </p:nvPicPr>
        <p:blipFill rotWithShape="1">
          <a:blip r:embed="rId3">
            <a:extLst>
              <a:ext uri="{28A0092B-C50C-407E-A947-70E740481C1C}">
                <a14:useLocalDpi xmlns:a14="http://schemas.microsoft.com/office/drawing/2010/main" val="0"/>
              </a:ext>
            </a:extLst>
          </a:blip>
          <a:srcRect l="63389" t="15948" r="16600" b="7439"/>
          <a:stretch/>
        </p:blipFill>
        <p:spPr>
          <a:xfrm>
            <a:off x="794091" y="643466"/>
            <a:ext cx="3348055" cy="5571066"/>
          </a:xfrm>
          <a:prstGeom prst="rect">
            <a:avLst/>
          </a:prstGeom>
        </p:spPr>
      </p:pic>
      <p:cxnSp>
        <p:nvCxnSpPr>
          <p:cNvPr id="19" name="Straight Connector 18">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screenshot&#10;&#10;Description automatically generated">
            <a:extLst>
              <a:ext uri="{FF2B5EF4-FFF2-40B4-BE49-F238E27FC236}">
                <a16:creationId xmlns:a16="http://schemas.microsoft.com/office/drawing/2014/main" id="{A10FBE5B-CAA5-4632-9EE1-4106152497F7}"/>
              </a:ext>
            </a:extLst>
          </p:cNvPr>
          <p:cNvPicPr>
            <a:picLocks noChangeAspect="1"/>
          </p:cNvPicPr>
          <p:nvPr/>
        </p:nvPicPr>
        <p:blipFill rotWithShape="1">
          <a:blip r:embed="rId3">
            <a:extLst>
              <a:ext uri="{28A0092B-C50C-407E-A947-70E740481C1C}">
                <a14:useLocalDpi xmlns:a14="http://schemas.microsoft.com/office/drawing/2010/main" val="0"/>
              </a:ext>
            </a:extLst>
          </a:blip>
          <a:srcRect l="12919" t="15555" r="55613" b="20367"/>
          <a:stretch/>
        </p:blipFill>
        <p:spPr>
          <a:xfrm>
            <a:off x="4800603" y="643467"/>
            <a:ext cx="3859496" cy="55710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3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text&#10;&#10;Description automatically generated">
            <a:extLst>
              <a:ext uri="{FF2B5EF4-FFF2-40B4-BE49-F238E27FC236}">
                <a16:creationId xmlns:a16="http://schemas.microsoft.com/office/drawing/2014/main" id="{82455347-B890-4186-B748-8FF07A3FA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1128713"/>
            <a:ext cx="8178799" cy="46005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0618178-4B5C-46A4-9E68-052C31FA6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368721-55AB-4B29-999A-BA8EF83DC0C3}"/>
              </a:ext>
            </a:extLst>
          </p:cNvPr>
          <p:cNvSpPr>
            <a:spLocks noGrp="1"/>
          </p:cNvSpPr>
          <p:nvPr>
            <p:ph type="title"/>
          </p:nvPr>
        </p:nvSpPr>
        <p:spPr>
          <a:xfrm>
            <a:off x="3766365" y="3812954"/>
            <a:ext cx="4848966" cy="1516014"/>
          </a:xfrm>
        </p:spPr>
        <p:txBody>
          <a:bodyPr vert="horz" lIns="91440" tIns="45720" rIns="91440" bIns="45720" rtlCol="0" anchor="b">
            <a:normAutofit/>
          </a:bodyPr>
          <a:lstStyle/>
          <a:p>
            <a:pPr>
              <a:lnSpc>
                <a:spcPct val="90000"/>
              </a:lnSpc>
            </a:pPr>
            <a:r>
              <a:rPr lang="en-US" sz="4200">
                <a:solidFill>
                  <a:srgbClr val="FFFFFF"/>
                </a:solidFill>
              </a:rPr>
              <a:t>Public Warning Systems</a:t>
            </a:r>
          </a:p>
        </p:txBody>
      </p:sp>
      <p:pic>
        <p:nvPicPr>
          <p:cNvPr id="5" name="Picture 4" descr="A close up of a sign&#10;&#10;Description automatically generated">
            <a:extLst>
              <a:ext uri="{FF2B5EF4-FFF2-40B4-BE49-F238E27FC236}">
                <a16:creationId xmlns:a16="http://schemas.microsoft.com/office/drawing/2014/main" id="{ECE244AE-570A-447E-A63E-8F01273AF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187" y="888225"/>
            <a:ext cx="3120339" cy="1792086"/>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74E2DA3A-5940-42A9-82C1-6409A3B4C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26" y="3429000"/>
            <a:ext cx="3120339" cy="3120339"/>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A3805DE3-7F0D-4699-91AC-742C5BADB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49" y="1463044"/>
            <a:ext cx="3231516" cy="642448"/>
          </a:xfrm>
          <a:prstGeom prst="rect">
            <a:avLst/>
          </a:prstGeom>
        </p:spPr>
      </p:pic>
      <p:cxnSp>
        <p:nvCxnSpPr>
          <p:cNvPr id="25" name="Straight Connector 24">
            <a:extLst>
              <a:ext uri="{FF2B5EF4-FFF2-40B4-BE49-F238E27FC236}">
                <a16:creationId xmlns:a16="http://schemas.microsoft.com/office/drawing/2014/main" id="{936FD40B-09C1-46D7-9E32-CC9BD7629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descr="A screenshot of a cell phone&#10;&#10;Description automatically generated">
            <a:extLst>
              <a:ext uri="{FF2B5EF4-FFF2-40B4-BE49-F238E27FC236}">
                <a16:creationId xmlns:a16="http://schemas.microsoft.com/office/drawing/2014/main" id="{AC021916-296C-4C9D-8C86-EB54397880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048" y="888225"/>
            <a:ext cx="2499489" cy="1792086"/>
          </a:xfrm>
          <a:prstGeom prst="rect">
            <a:avLst/>
          </a:prstGeom>
        </p:spPr>
      </p:pic>
    </p:spTree>
    <p:extLst>
      <p:ext uri="{BB962C8B-B14F-4D97-AF65-F5344CB8AC3E}">
        <p14:creationId xmlns:p14="http://schemas.microsoft.com/office/powerpoint/2010/main" val="2824772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microphone&#10;&#10;Description automatically generated">
            <a:extLst>
              <a:ext uri="{FF2B5EF4-FFF2-40B4-BE49-F238E27FC236}">
                <a16:creationId xmlns:a16="http://schemas.microsoft.com/office/drawing/2014/main" id="{A207A0DA-605A-4590-A486-5567BAAB8747}"/>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379" r="35817" b="-2"/>
          <a:stretch/>
        </p:blipFill>
        <p:spPr>
          <a:xfrm rot="5400000">
            <a:off x="4944681" y="-550160"/>
            <a:ext cx="3932313" cy="4695998"/>
          </a:xfrm>
          <a:prstGeom prst="rect">
            <a:avLst/>
          </a:prstGeom>
          <a:effectLst>
            <a:softEdge rad="533400"/>
          </a:effectLst>
        </p:spPr>
      </p:pic>
      <p:pic>
        <p:nvPicPr>
          <p:cNvPr id="10" name="Content Placeholder 4" descr="A picture containing sky, outdoor, flying, plane&#10;&#10;Description automatically generated">
            <a:extLst>
              <a:ext uri="{FF2B5EF4-FFF2-40B4-BE49-F238E27FC236}">
                <a16:creationId xmlns:a16="http://schemas.microsoft.com/office/drawing/2014/main" id="{4ABD79E4-F4A5-49EB-8FE5-9CEDEE1C0140}"/>
              </a:ext>
            </a:extLst>
          </p:cNvPr>
          <p:cNvPicPr>
            <a:picLocks noChangeAspect="1"/>
          </p:cNvPicPr>
          <p:nvPr/>
        </p:nvPicPr>
        <p:blipFill rotWithShape="1">
          <a:blip r:embed="rId5">
            <a:extLst>
              <a:ext uri="{28A0092B-C50C-407E-A947-70E740481C1C}">
                <a14:useLocalDpi xmlns:a14="http://schemas.microsoft.com/office/drawing/2010/main" val="0"/>
              </a:ext>
            </a:extLst>
          </a:blip>
          <a:srcRect l="2600" r="30100" b="-1"/>
          <a:stretch/>
        </p:blipFill>
        <p:spPr>
          <a:xfrm rot="5400000">
            <a:off x="4808601" y="2245995"/>
            <a:ext cx="4215384" cy="4697730"/>
          </a:xfrm>
          <a:prstGeom prst="rect">
            <a:avLst/>
          </a:prstGeom>
          <a:effectLst>
            <a:softEdge rad="533400"/>
          </a:effectLst>
        </p:spPr>
      </p:pic>
      <p:pic>
        <p:nvPicPr>
          <p:cNvPr id="15" name="Picture 14">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BD16B04-CA37-4FA3-9796-CB9DCB715CE1}"/>
              </a:ext>
            </a:extLst>
          </p:cNvPr>
          <p:cNvSpPr>
            <a:spLocks noGrp="1"/>
          </p:cNvSpPr>
          <p:nvPr>
            <p:ph type="title"/>
          </p:nvPr>
        </p:nvSpPr>
        <p:spPr>
          <a:xfrm>
            <a:off x="603748" y="798445"/>
            <a:ext cx="3602727" cy="1311664"/>
          </a:xfrm>
        </p:spPr>
        <p:txBody>
          <a:bodyPr>
            <a:normAutofit/>
          </a:bodyPr>
          <a:lstStyle/>
          <a:p>
            <a:r>
              <a:rPr lang="en-US" sz="3500">
                <a:solidFill>
                  <a:srgbClr val="000000"/>
                </a:solidFill>
              </a:rPr>
              <a:t>Tsunami Sirens</a:t>
            </a:r>
          </a:p>
        </p:txBody>
      </p:sp>
      <p:sp>
        <p:nvSpPr>
          <p:cNvPr id="16" name="Content Placeholder 11">
            <a:extLst>
              <a:ext uri="{FF2B5EF4-FFF2-40B4-BE49-F238E27FC236}">
                <a16:creationId xmlns:a16="http://schemas.microsoft.com/office/drawing/2014/main" id="{507FB716-3960-4A9F-95C5-4624337102CC}"/>
              </a:ext>
            </a:extLst>
          </p:cNvPr>
          <p:cNvSpPr>
            <a:spLocks noGrp="1"/>
          </p:cNvSpPr>
          <p:nvPr>
            <p:ph idx="1"/>
          </p:nvPr>
        </p:nvSpPr>
        <p:spPr>
          <a:xfrm>
            <a:off x="603747" y="2397227"/>
            <a:ext cx="3602728" cy="1946173"/>
          </a:xfrm>
        </p:spPr>
        <p:txBody>
          <a:bodyPr anchor="ctr">
            <a:normAutofit/>
          </a:bodyPr>
          <a:lstStyle/>
          <a:p>
            <a:r>
              <a:rPr lang="en-US" sz="1700" dirty="0">
                <a:solidFill>
                  <a:srgbClr val="000000"/>
                </a:solidFill>
              </a:rPr>
              <a:t>17 Tsunami sirens in Curry County</a:t>
            </a:r>
          </a:p>
          <a:p>
            <a:r>
              <a:rPr lang="en-US" sz="1700" dirty="0">
                <a:solidFill>
                  <a:srgbClr val="000000"/>
                </a:solidFill>
              </a:rPr>
              <a:t>2 have been repaired in past 18 months (Port </a:t>
            </a:r>
            <a:r>
              <a:rPr lang="en-US" sz="1700" dirty="0" err="1">
                <a:solidFill>
                  <a:srgbClr val="000000"/>
                </a:solidFill>
              </a:rPr>
              <a:t>Orford</a:t>
            </a:r>
            <a:r>
              <a:rPr lang="en-US" sz="1700" dirty="0">
                <a:solidFill>
                  <a:srgbClr val="000000"/>
                </a:solidFill>
              </a:rPr>
              <a:t>, Harris Beach)</a:t>
            </a:r>
          </a:p>
          <a:p>
            <a:r>
              <a:rPr lang="en-US" sz="1700" dirty="0">
                <a:solidFill>
                  <a:srgbClr val="000000"/>
                </a:solidFill>
              </a:rPr>
              <a:t>4 currently operational</a:t>
            </a:r>
          </a:p>
        </p:txBody>
      </p:sp>
      <p:pic>
        <p:nvPicPr>
          <p:cNvPr id="8" name="Air_Raid_Siren-c2dde016-7eb1-3cb5-bbab-5cfb31d20df4">
            <a:hlinkClick r:id="" action="ppaction://media"/>
            <a:extLst>
              <a:ext uri="{FF2B5EF4-FFF2-40B4-BE49-F238E27FC236}">
                <a16:creationId xmlns:a16="http://schemas.microsoft.com/office/drawing/2014/main" id="{DDBD0B2C-36AA-4A4C-A0D7-EDED490B611E}"/>
              </a:ext>
            </a:extLst>
          </p:cNvPr>
          <p:cNvPicPr>
            <a:picLocks noChangeAspect="1"/>
          </p:cNvPicPr>
          <p:nvPr>
            <a:audioFile r:link="rId1"/>
            <p:extLst>
              <p:ext uri="{DAA4B4D4-6D71-4841-9C94-3DE7FCFB9230}">
                <p14:media xmlns:p14="http://schemas.microsoft.com/office/powerpoint/2010/main" r:embed="rId2">
                  <p14:trim end="16097.3125"/>
                  <p14:fade in="500" out="12500"/>
                </p14:media>
              </p:ext>
            </p:extLst>
          </p:nvPr>
        </p:nvPicPr>
        <p:blipFill>
          <a:blip r:embed="rId7"/>
          <a:stretch>
            <a:fillRect/>
          </a:stretch>
        </p:blipFill>
        <p:spPr>
          <a:xfrm>
            <a:off x="8382000" y="6296152"/>
            <a:ext cx="406400" cy="406400"/>
          </a:xfrm>
          <a:prstGeom prst="rect">
            <a:avLst/>
          </a:prstGeom>
        </p:spPr>
      </p:pic>
    </p:spTree>
    <p:extLst>
      <p:ext uri="{BB962C8B-B14F-4D97-AF65-F5344CB8AC3E}">
        <p14:creationId xmlns:p14="http://schemas.microsoft.com/office/powerpoint/2010/main" val="56752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0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powerpoint-template-24">
  <a:themeElements>
    <a:clrScheme name="">
      <a:dk1>
        <a:srgbClr val="FFFFFF"/>
      </a:dk1>
      <a:lt1>
        <a:srgbClr val="FFFFFF"/>
      </a:lt1>
      <a:dk2>
        <a:srgbClr val="FFFFFF"/>
      </a:dk2>
      <a:lt2>
        <a:srgbClr val="2129C9"/>
      </a:lt2>
      <a:accent1>
        <a:srgbClr val="285FFD"/>
      </a:accent1>
      <a:accent2>
        <a:srgbClr val="40C4FF"/>
      </a:accent2>
      <a:accent3>
        <a:srgbClr val="FFFFFF"/>
      </a:accent3>
      <a:accent4>
        <a:srgbClr val="DADADA"/>
      </a:accent4>
      <a:accent5>
        <a:srgbClr val="ACB6FE"/>
      </a:accent5>
      <a:accent6>
        <a:srgbClr val="39B1E7"/>
      </a:accent6>
      <a:hlink>
        <a:srgbClr val="FFDB01"/>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TM02900771[[fn=Slice]]</Template>
  <TotalTime>173</TotalTime>
  <Words>224</Words>
  <Application>Microsoft Office PowerPoint</Application>
  <PresentationFormat>On-screen Show (4:3)</PresentationFormat>
  <Paragraphs>38</Paragraphs>
  <Slides>14</Slides>
  <Notes>6</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Microsoft Sans Serif</vt:lpstr>
      <vt:lpstr>powerpoint-template-24</vt:lpstr>
      <vt:lpstr>Tsunami Sirens</vt:lpstr>
      <vt:lpstr>What is a Tsunami?</vt:lpstr>
      <vt:lpstr>PowerPoint Presentation</vt:lpstr>
      <vt:lpstr>IF THE GROUND SHAKES…</vt:lpstr>
      <vt:lpstr>PowerPoint Presentation</vt:lpstr>
      <vt:lpstr>PowerPoint Presentation</vt:lpstr>
      <vt:lpstr>PowerPoint Presentation</vt:lpstr>
      <vt:lpstr>Public Warning Systems</vt:lpstr>
      <vt:lpstr>Tsunami Sirens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Tsunami Sirens</dc:title>
  <dc:creator>Jeremy Dumire</dc:creator>
  <cp:lastModifiedBy>Jeremy Dumire</cp:lastModifiedBy>
  <cp:revision>10</cp:revision>
  <dcterms:created xsi:type="dcterms:W3CDTF">2019-07-22T00:37:58Z</dcterms:created>
  <dcterms:modified xsi:type="dcterms:W3CDTF">2019-07-22T04:19:08Z</dcterms:modified>
</cp:coreProperties>
</file>